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588"/>
            <a:ext cx="8692662" cy="3726254"/>
          </a:xfrm>
          <a:prstGeom prst="rect">
            <a:avLst/>
          </a:prstGeom>
        </p:spPr>
      </p:pic>
      <p:pic>
        <p:nvPicPr>
          <p:cNvPr id="4128" name="Picture 32" descr="Lasche_2011_05_09_oh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538"/>
            <a:ext cx="7979020" cy="21336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577364" y="3508375"/>
            <a:ext cx="6819900" cy="1017588"/>
          </a:xfrm>
        </p:spPr>
        <p:txBody>
          <a:bodyPr/>
          <a:lstStyle>
            <a:lvl1pPr>
              <a:defRPr sz="2800" b="0">
                <a:solidFill>
                  <a:srgbClr val="EAEAEA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580295" y="4616455"/>
            <a:ext cx="6649915" cy="404813"/>
          </a:xfrm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 lvl="0"/>
            <a:r>
              <a:rPr lang="de-DE" noProof="0" dirty="0" smtClean="0"/>
              <a:t>Formatvorlage des Untertitelmasters durch Klicken bearbeiten</a:t>
            </a:r>
          </a:p>
        </p:txBody>
      </p:sp>
      <p:pic>
        <p:nvPicPr>
          <p:cNvPr id="4133" name="Picture 37" descr="ILB_Logo_RGB_600dp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323" y="5827713"/>
            <a:ext cx="1973874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580294" y="6113467"/>
            <a:ext cx="5649686" cy="246221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r>
              <a:rPr lang="de-DE" smtClean="0">
                <a:solidFill>
                  <a:srgbClr val="5F5F5F"/>
                </a:solidFill>
              </a:rPr>
              <a:t>Potsdam, 27.09.2018</a:t>
            </a:r>
            <a:endParaRPr lang="de-DE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32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05003210"/>
              </p:ext>
            </p:extLst>
          </p:nvPr>
        </p:nvGraphicFramePr>
        <p:xfrm>
          <a:off x="1468" y="1592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think-cell Folie" r:id="rId4" imgW="286" imgH="286" progId="TCLayout.ActiveDocument.1">
                  <p:embed/>
                </p:oleObj>
              </mc:Choice>
              <mc:Fallback>
                <p:oleObj name="think-cell Folie" r:id="rId4" imgW="286" imgH="2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8" y="1592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Potsdam, 27.09.2018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Seite </a:t>
            </a:r>
            <a:fld id="{0C5E3013-7739-44ED-88F5-45E4F13EAA2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74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49118" y="1438275"/>
            <a:ext cx="3965331" cy="4859338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55125" y="1438275"/>
            <a:ext cx="3966797" cy="4859338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Potsdam, 27.09.2018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Seite </a:t>
            </a:r>
            <a:fld id="{82205FCC-0F4E-41C5-98A8-858D0ED094F1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253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Gegenüber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9115" y="287343"/>
            <a:ext cx="6976697" cy="719137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de-DE" dirty="0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9118" y="1438275"/>
            <a:ext cx="3965331" cy="513896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49118" y="2017488"/>
            <a:ext cx="3965331" cy="4280127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355125" y="1438275"/>
            <a:ext cx="3966797" cy="51389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b="1" dirty="0" smtClean="0"/>
            </a:lvl1pPr>
          </a:lstStyle>
          <a:p>
            <a:pPr marL="0" lvl="0" indent="0">
              <a:spcBef>
                <a:spcPts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355125" y="2017488"/>
            <a:ext cx="3966797" cy="4280127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Potsdam, 27.09.2018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Seite </a:t>
            </a:r>
            <a:fld id="{0F75B561-46BE-4946-80C4-B8FDF5AF0443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94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Potsdam, 27.09.2018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Seite </a:t>
            </a:r>
            <a:fld id="{DB9FABC1-E7AE-4B87-B464-C2CDFFF0465B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79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Potsdam, 27.09.2018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Seite </a:t>
            </a:r>
            <a:fld id="{3851B8E3-52AF-4A2B-8180-9274D7D9FF5C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7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24848426"/>
              </p:ext>
            </p:extLst>
          </p:nvPr>
        </p:nvGraphicFramePr>
        <p:xfrm>
          <a:off x="1468" y="1592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think-cell Folie" r:id="rId10" imgW="286" imgH="286" progId="TCLayout.ActiveDocument.1">
                  <p:embed/>
                </p:oleObj>
              </mc:Choice>
              <mc:Fallback>
                <p:oleObj name="think-cell Folie" r:id="rId10" imgW="286" imgH="2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68" y="1592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49115" y="287338"/>
            <a:ext cx="697669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49116" y="1438275"/>
            <a:ext cx="8072804" cy="485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49115" y="6621468"/>
            <a:ext cx="2895600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700"/>
            </a:lvl1pPr>
          </a:lstStyle>
          <a:p>
            <a:pPr fontAlgn="base">
              <a:spcAft>
                <a:spcPct val="0"/>
              </a:spcAft>
            </a:pPr>
            <a:r>
              <a:rPr lang="de-DE" smtClean="0">
                <a:solidFill>
                  <a:srgbClr val="000000"/>
                </a:solidFill>
              </a:rPr>
              <a:t>Potsdam, 27.09.2018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336573" y="6621468"/>
            <a:ext cx="526073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700"/>
            </a:lvl1pPr>
          </a:lstStyle>
          <a:p>
            <a:pPr fontAlgn="base">
              <a:spcAft>
                <a:spcPct val="0"/>
              </a:spcAft>
            </a:pPr>
            <a:r>
              <a:rPr lang="de-DE" smtClean="0">
                <a:solidFill>
                  <a:srgbClr val="000000"/>
                </a:solidFill>
              </a:rPr>
              <a:t>Seite </a:t>
            </a:r>
            <a:fld id="{0F75B561-46BE-4946-80C4-B8FDF5AF0443}" type="slidenum">
              <a:rPr lang="de-DE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gray">
          <a:xfrm flipH="1">
            <a:off x="3" y="1139825"/>
            <a:ext cx="833803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pic>
        <p:nvPicPr>
          <p:cNvPr id="1044" name="Picture 20" descr="ILB_Logo_RGB_600dpi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812" y="303214"/>
            <a:ext cx="1261696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51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3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58750" indent="-157163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95000"/>
        <a:buFont typeface="Wingdings 2" pitchFamily="18" charset="2"/>
        <a:buChar char=""/>
        <a:defRPr sz="1600">
          <a:solidFill>
            <a:schemeClr val="tx1"/>
          </a:solidFill>
          <a:latin typeface="+mn-lt"/>
        </a:defRPr>
      </a:lvl2pPr>
      <a:lvl3pPr marL="512763" indent="-150813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95000"/>
        <a:buFont typeface="Wingdings 2" pitchFamily="18" charset="2"/>
        <a:buChar char=""/>
        <a:defRPr sz="1600">
          <a:solidFill>
            <a:schemeClr val="tx1"/>
          </a:solidFill>
          <a:latin typeface="+mn-lt"/>
        </a:defRPr>
      </a:lvl3pPr>
      <a:lvl4pPr marL="865188" indent="-149225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95000"/>
        <a:buFont typeface="Wingdings 2" pitchFamily="18" charset="2"/>
        <a:buChar char=""/>
        <a:defRPr sz="1600">
          <a:solidFill>
            <a:schemeClr val="tx1"/>
          </a:solidFill>
          <a:latin typeface="+mn-lt"/>
        </a:defRPr>
      </a:lvl4pPr>
      <a:lvl5pPr marL="1231900" indent="-153988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95000"/>
        <a:buFont typeface="Wingdings 2" pitchFamily="18" charset="2"/>
        <a:buChar char=""/>
        <a:defRPr sz="1600">
          <a:solidFill>
            <a:schemeClr val="tx1"/>
          </a:solidFill>
          <a:latin typeface="+mn-lt"/>
        </a:defRPr>
      </a:lvl5pPr>
      <a:lvl6pPr marL="1689100" indent="-153988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95000"/>
        <a:buFont typeface="Wingdings 2" pitchFamily="18" charset="2"/>
        <a:buChar char=""/>
        <a:defRPr sz="1600">
          <a:solidFill>
            <a:schemeClr val="tx1"/>
          </a:solidFill>
          <a:latin typeface="+mn-lt"/>
        </a:defRPr>
      </a:lvl6pPr>
      <a:lvl7pPr marL="2146300" indent="-153988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95000"/>
        <a:buFont typeface="Wingdings 2" pitchFamily="18" charset="2"/>
        <a:buChar char=""/>
        <a:defRPr sz="1600">
          <a:solidFill>
            <a:schemeClr val="tx1"/>
          </a:solidFill>
          <a:latin typeface="+mn-lt"/>
        </a:defRPr>
      </a:lvl7pPr>
      <a:lvl8pPr marL="2603500" indent="-153988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95000"/>
        <a:buFont typeface="Wingdings 2" pitchFamily="18" charset="2"/>
        <a:buChar char=""/>
        <a:defRPr sz="1600">
          <a:solidFill>
            <a:schemeClr val="tx1"/>
          </a:solidFill>
          <a:latin typeface="+mn-lt"/>
        </a:defRPr>
      </a:lvl8pPr>
      <a:lvl9pPr marL="3060700" indent="-153988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SzPct val="95000"/>
        <a:buFont typeface="Wingdings 2" pitchFamily="18" charset="2"/>
        <a:buChar char="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tags" Target="../tags/tag3.xml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3.vml"/><Relationship Id="rId6" Type="http://schemas.openxmlformats.org/officeDocument/2006/relationships/hyperlink" Target="mailto:soforthilfe-corona@ilb.de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1.emf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48336167"/>
              </p:ext>
            </p:extLst>
          </p:nvPr>
        </p:nvGraphicFramePr>
        <p:xfrm>
          <a:off x="1469" y="1592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think-cell Folie" r:id="rId4" imgW="286" imgH="286" progId="TCLayout.ActiveDocument.1">
                  <p:embed/>
                </p:oleObj>
              </mc:Choice>
              <mc:Fallback>
                <p:oleObj name="think-cell Folie" r:id="rId4" imgW="286" imgH="2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9" y="1592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Antragstellung „Soforthilfe Corona Brandenburg“</a:t>
            </a:r>
            <a:endParaRPr lang="de-DE" dirty="0"/>
          </a:p>
        </p:txBody>
      </p:sp>
      <p:cxnSp>
        <p:nvCxnSpPr>
          <p:cNvPr id="20" name="Gerade Verbindung 19"/>
          <p:cNvCxnSpPr/>
          <p:nvPr/>
        </p:nvCxnSpPr>
        <p:spPr bwMode="auto">
          <a:xfrm>
            <a:off x="2795776" y="1613401"/>
            <a:ext cx="0" cy="476792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2679933" y="1857475"/>
            <a:ext cx="232615" cy="252000"/>
          </a:xfrm>
          <a:prstGeom prst="ellipse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185574" y="1857475"/>
            <a:ext cx="335205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Formular herunterladen auf www.ilb.de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155776" y="5216845"/>
            <a:ext cx="465658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Antrag und Anlagen </a:t>
            </a:r>
            <a:r>
              <a:rPr lang="de-DE" sz="1200" dirty="0" smtClean="0">
                <a:solidFill>
                  <a:srgbClr val="000000"/>
                </a:solidFill>
              </a:rPr>
              <a:t>in einer E-mail </a:t>
            </a:r>
            <a:r>
              <a:rPr lang="de-DE" sz="1200" dirty="0" smtClean="0">
                <a:solidFill>
                  <a:srgbClr val="000000"/>
                </a:solidFill>
              </a:rPr>
              <a:t>als Foto oder Scan </a:t>
            </a:r>
            <a:r>
              <a:rPr lang="de-DE" sz="1200" dirty="0">
                <a:solidFill>
                  <a:srgbClr val="000000"/>
                </a:solidFill>
              </a:rPr>
              <a:t>(jpeg- oder </a:t>
            </a:r>
            <a:r>
              <a:rPr lang="de-DE" sz="1200" dirty="0" smtClean="0">
                <a:solidFill>
                  <a:srgbClr val="000000"/>
                </a:solidFill>
              </a:rPr>
              <a:t>pdf-Format/ max. 15 MB) an </a:t>
            </a:r>
            <a:r>
              <a:rPr lang="de-DE" sz="1200" dirty="0" err="1" smtClean="0">
                <a:solidFill>
                  <a:srgbClr val="000000"/>
                </a:solidFill>
                <a:hlinkClick r:id="rId6"/>
              </a:rPr>
              <a:t>soforthilfe-corona</a:t>
            </a:r>
            <a:r>
              <a:rPr lang="de-DE" sz="1200" dirty="0" smtClean="0">
                <a:solidFill>
                  <a:srgbClr val="000000"/>
                </a:solidFill>
                <a:hlinkClick r:id="rId6"/>
              </a:rPr>
              <a:t>@</a:t>
            </a:r>
            <a:r>
              <a:rPr lang="de-DE" sz="1200" dirty="0" err="1" smtClean="0">
                <a:solidFill>
                  <a:srgbClr val="000000"/>
                </a:solidFill>
                <a:hlinkClick r:id="rId6"/>
              </a:rPr>
              <a:t>ilb.de</a:t>
            </a:r>
            <a:r>
              <a:rPr lang="de-DE" sz="1200" dirty="0" smtClean="0">
                <a:solidFill>
                  <a:srgbClr val="000000"/>
                </a:solidFill>
              </a:rPr>
              <a:t> senden</a:t>
            </a:r>
            <a:endParaRPr lang="de-DE" sz="1200" dirty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de-DE" sz="1200" dirty="0" smtClean="0">
              <a:solidFill>
                <a:srgbClr val="000000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185574" y="3873097"/>
            <a:ext cx="335205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Formular rechtsverbindlich unterschreiben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175317" y="4544971"/>
            <a:ext cx="335205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Erstellen der erforderlichen Anlagen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185574" y="2529349"/>
            <a:ext cx="335205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Antragsformular direkt in der </a:t>
            </a:r>
            <a:r>
              <a:rPr lang="de-DE" sz="1200" dirty="0" err="1" smtClean="0">
                <a:solidFill>
                  <a:srgbClr val="000000"/>
                </a:solidFill>
              </a:rPr>
              <a:t>pdf-Datei</a:t>
            </a:r>
            <a:r>
              <a:rPr lang="de-DE" sz="1200" dirty="0" smtClean="0">
                <a:solidFill>
                  <a:srgbClr val="000000"/>
                </a:solidFill>
              </a:rPr>
              <a:t> ausfüllen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175317" y="3201223"/>
            <a:ext cx="335205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Drucken des Antragsformulares</a:t>
            </a:r>
            <a:endParaRPr lang="de-DE" sz="1200" dirty="0">
              <a:solidFill>
                <a:srgbClr val="000000"/>
              </a:solidFill>
            </a:endParaRP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2882239" y="2285745"/>
            <a:ext cx="54498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2882239" y="2957619"/>
            <a:ext cx="54498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2882239" y="3629493"/>
            <a:ext cx="54498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2882239" y="4301367"/>
            <a:ext cx="54498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882239" y="4973241"/>
            <a:ext cx="54498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Ellipse 50"/>
          <p:cNvSpPr/>
          <p:nvPr/>
        </p:nvSpPr>
        <p:spPr bwMode="auto">
          <a:xfrm>
            <a:off x="2679933" y="2495682"/>
            <a:ext cx="232615" cy="252000"/>
          </a:xfrm>
          <a:prstGeom prst="ellipse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52" name="Ellipse 51"/>
          <p:cNvSpPr/>
          <p:nvPr/>
        </p:nvSpPr>
        <p:spPr bwMode="auto">
          <a:xfrm>
            <a:off x="2679933" y="3167556"/>
            <a:ext cx="232615" cy="252000"/>
          </a:xfrm>
          <a:prstGeom prst="ellipse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53" name="Ellipse 52"/>
          <p:cNvSpPr/>
          <p:nvPr/>
        </p:nvSpPr>
        <p:spPr bwMode="auto">
          <a:xfrm>
            <a:off x="2679933" y="3839430"/>
            <a:ext cx="232615" cy="252000"/>
          </a:xfrm>
          <a:prstGeom prst="ellipse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54" name="Ellipse 53"/>
          <p:cNvSpPr/>
          <p:nvPr/>
        </p:nvSpPr>
        <p:spPr bwMode="auto">
          <a:xfrm>
            <a:off x="2679933" y="4511304"/>
            <a:ext cx="232615" cy="252000"/>
          </a:xfrm>
          <a:prstGeom prst="ellipse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55" name="Ellipse 54"/>
          <p:cNvSpPr/>
          <p:nvPr/>
        </p:nvSpPr>
        <p:spPr bwMode="auto">
          <a:xfrm>
            <a:off x="2679933" y="5183178"/>
            <a:ext cx="232615" cy="252000"/>
          </a:xfrm>
          <a:prstGeom prst="ellipse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grpSp>
        <p:nvGrpSpPr>
          <p:cNvPr id="21" name="Gruppieren 20"/>
          <p:cNvGrpSpPr/>
          <p:nvPr/>
        </p:nvGrpSpPr>
        <p:grpSpPr>
          <a:xfrm>
            <a:off x="147768" y="1824409"/>
            <a:ext cx="1801003" cy="4173015"/>
            <a:chOff x="6177929" y="1983475"/>
            <a:chExt cx="1789982" cy="3828442"/>
          </a:xfrm>
        </p:grpSpPr>
        <p:pic>
          <p:nvPicPr>
            <p:cNvPr id="36" name="Grafik 3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0705" y="5216845"/>
              <a:ext cx="1004430" cy="595072"/>
            </a:xfrm>
            <a:prstGeom prst="rect">
              <a:avLst/>
            </a:prstGeom>
          </p:spPr>
        </p:pic>
        <p:pic>
          <p:nvPicPr>
            <p:cNvPr id="43" name="Grafik 42"/>
            <p:cNvPicPr>
              <a:picLocks noChangeAspect="1"/>
            </p:cNvPicPr>
            <p:nvPr/>
          </p:nvPicPr>
          <p:blipFill>
            <a:blip r:embed="rId8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695" y="1983475"/>
              <a:ext cx="680450" cy="878400"/>
            </a:xfrm>
            <a:prstGeom prst="rect">
              <a:avLst/>
            </a:prstGeom>
            <a:solidFill>
              <a:schemeClr val="bg2"/>
            </a:solidFill>
          </p:spPr>
        </p:pic>
        <p:grpSp>
          <p:nvGrpSpPr>
            <p:cNvPr id="19" name="Gruppieren 18"/>
            <p:cNvGrpSpPr/>
            <p:nvPr/>
          </p:nvGrpSpPr>
          <p:grpSpPr>
            <a:xfrm>
              <a:off x="6177929" y="2841695"/>
              <a:ext cx="1789982" cy="2079665"/>
              <a:chOff x="6177929" y="2641953"/>
              <a:chExt cx="1789982" cy="2079665"/>
            </a:xfrm>
          </p:grpSpPr>
          <p:cxnSp>
            <p:nvCxnSpPr>
              <p:cNvPr id="18" name="Gerade Verbindung mit Pfeil 17"/>
              <p:cNvCxnSpPr/>
              <p:nvPr/>
            </p:nvCxnSpPr>
            <p:spPr bwMode="auto">
              <a:xfrm>
                <a:off x="7002585" y="2957618"/>
                <a:ext cx="0" cy="176400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7" name="Gerade Verbindung mit Pfeil 56"/>
              <p:cNvCxnSpPr/>
              <p:nvPr/>
            </p:nvCxnSpPr>
            <p:spPr bwMode="auto">
              <a:xfrm flipV="1">
                <a:off x="7130905" y="2957618"/>
                <a:ext cx="0" cy="176400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6" name="Textfeld 25"/>
              <p:cNvSpPr txBox="1"/>
              <p:nvPr/>
            </p:nvSpPr>
            <p:spPr>
              <a:xfrm>
                <a:off x="6177929" y="3754909"/>
                <a:ext cx="1789982" cy="16941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de-DE" sz="1200" b="1" dirty="0" smtClean="0">
                    <a:solidFill>
                      <a:srgbClr val="808080"/>
                    </a:solidFill>
                  </a:rPr>
                  <a:t>„Soforthilfe Corona“</a:t>
                </a:r>
                <a:endParaRPr lang="de-DE" sz="1200" b="1" dirty="0">
                  <a:solidFill>
                    <a:srgbClr val="808080"/>
                  </a:solidFill>
                </a:endParaRPr>
              </a:p>
            </p:txBody>
          </p:sp>
          <p:sp>
            <p:nvSpPr>
              <p:cNvPr id="58" name="Textfeld 57"/>
              <p:cNvSpPr txBox="1"/>
              <p:nvPr/>
            </p:nvSpPr>
            <p:spPr>
              <a:xfrm>
                <a:off x="6177929" y="2641953"/>
                <a:ext cx="1789982" cy="16941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de-DE" sz="1200" b="1" dirty="0">
                    <a:solidFill>
                      <a:srgbClr val="BE0F34"/>
                    </a:solidFill>
                  </a:rPr>
                  <a:t>Kunde</a:t>
                </a:r>
              </a:p>
            </p:txBody>
          </p:sp>
        </p:grpSp>
      </p:grpSp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118" y="2453445"/>
            <a:ext cx="306495" cy="336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Gruppieren 37"/>
          <p:cNvGrpSpPr>
            <a:grpSpLocks noChangeAspect="1"/>
          </p:cNvGrpSpPr>
          <p:nvPr/>
        </p:nvGrpSpPr>
        <p:grpSpPr>
          <a:xfrm>
            <a:off x="7983137" y="3124356"/>
            <a:ext cx="359996" cy="338400"/>
            <a:chOff x="2385796" y="5139301"/>
            <a:chExt cx="639977" cy="526101"/>
          </a:xfrm>
        </p:grpSpPr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10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796" y="5377412"/>
              <a:ext cx="639977" cy="287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41" name="Picture 3"/>
            <p:cNvPicPr>
              <a:picLocks noChangeAspect="1" noChangeArrowheads="1"/>
            </p:cNvPicPr>
            <p:nvPr/>
          </p:nvPicPr>
          <p:blipFill>
            <a:blip r:embed="rId11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436" y="5139301"/>
              <a:ext cx="305289" cy="203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42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498" y="3796230"/>
            <a:ext cx="196677" cy="3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800" y="5139978"/>
            <a:ext cx="328073" cy="3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096" y="4468104"/>
            <a:ext cx="228079" cy="3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221" y="1814275"/>
            <a:ext cx="287827" cy="3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" name="Gerade Verbindung 60"/>
          <p:cNvCxnSpPr/>
          <p:nvPr/>
        </p:nvCxnSpPr>
        <p:spPr bwMode="auto">
          <a:xfrm>
            <a:off x="2893287" y="5733256"/>
            <a:ext cx="54498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Ellipse 61"/>
          <p:cNvSpPr/>
          <p:nvPr/>
        </p:nvSpPr>
        <p:spPr bwMode="auto">
          <a:xfrm>
            <a:off x="2679933" y="5918422"/>
            <a:ext cx="232615" cy="252000"/>
          </a:xfrm>
          <a:prstGeom prst="ellipse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3155776" y="5935439"/>
            <a:ext cx="465658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1200" smtClean="0">
                <a:solidFill>
                  <a:srgbClr val="000000"/>
                </a:solidFill>
              </a:rPr>
              <a:t>Zusage </a:t>
            </a:r>
            <a:r>
              <a:rPr lang="de-DE" sz="1200" dirty="0" smtClean="0">
                <a:solidFill>
                  <a:srgbClr val="000000"/>
                </a:solidFill>
              </a:rPr>
              <a:t>und Auszahlung durch die ILB</a:t>
            </a:r>
          </a:p>
        </p:txBody>
      </p:sp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096" y="5875222"/>
            <a:ext cx="304256" cy="3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 flipH="1">
            <a:off x="2726756" y="1844975"/>
            <a:ext cx="13803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9" name="Textfeld 48"/>
          <p:cNvSpPr txBox="1"/>
          <p:nvPr/>
        </p:nvSpPr>
        <p:spPr>
          <a:xfrm flipH="1">
            <a:off x="2726755" y="2483182"/>
            <a:ext cx="13803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6" name="Textfeld 55"/>
          <p:cNvSpPr txBox="1"/>
          <p:nvPr/>
        </p:nvSpPr>
        <p:spPr>
          <a:xfrm flipH="1">
            <a:off x="2726754" y="3159310"/>
            <a:ext cx="13803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3" name="Textfeld 62"/>
          <p:cNvSpPr txBox="1"/>
          <p:nvPr/>
        </p:nvSpPr>
        <p:spPr>
          <a:xfrm flipH="1">
            <a:off x="2726753" y="3834498"/>
            <a:ext cx="13803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6" name="Textfeld 65"/>
          <p:cNvSpPr txBox="1"/>
          <p:nvPr/>
        </p:nvSpPr>
        <p:spPr>
          <a:xfrm flipH="1">
            <a:off x="2726752" y="4511304"/>
            <a:ext cx="13803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5</a:t>
            </a: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67" name="Textfeld 66"/>
          <p:cNvSpPr txBox="1"/>
          <p:nvPr/>
        </p:nvSpPr>
        <p:spPr>
          <a:xfrm flipH="1">
            <a:off x="2727220" y="5183178"/>
            <a:ext cx="13803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6</a:t>
            </a: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68" name="Textfeld 67"/>
          <p:cNvSpPr txBox="1"/>
          <p:nvPr/>
        </p:nvSpPr>
        <p:spPr>
          <a:xfrm flipH="1">
            <a:off x="2727220" y="5928878"/>
            <a:ext cx="13803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3747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5_master_ilb_2010">
  <a:themeElements>
    <a:clrScheme name="© ILB">
      <a:dk1>
        <a:srgbClr val="000000"/>
      </a:dk1>
      <a:lt1>
        <a:srgbClr val="FFFFFF"/>
      </a:lt1>
      <a:dk2>
        <a:srgbClr val="5F5F5F"/>
      </a:dk2>
      <a:lt2>
        <a:srgbClr val="BE0F34"/>
      </a:lt2>
      <a:accent1>
        <a:srgbClr val="808080"/>
      </a:accent1>
      <a:accent2>
        <a:srgbClr val="DDDDDD"/>
      </a:accent2>
      <a:accent3>
        <a:srgbClr val="BE0F34"/>
      </a:accent3>
      <a:accent4>
        <a:srgbClr val="007FB0"/>
      </a:accent4>
      <a:accent5>
        <a:srgbClr val="DFA827"/>
      </a:accent5>
      <a:accent6>
        <a:srgbClr val="C26C23"/>
      </a:accent6>
      <a:hlink>
        <a:srgbClr val="007FB0"/>
      </a:hlink>
      <a:folHlink>
        <a:srgbClr val="BE0F34"/>
      </a:folHlink>
    </a:clrScheme>
    <a:fontScheme name="© IL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5F5F5F"/>
        </a:dk2>
        <a:lt2>
          <a:srgbClr val="BE0F34"/>
        </a:lt2>
        <a:accent1>
          <a:srgbClr val="80808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C8C8C8"/>
        </a:accent6>
        <a:hlink>
          <a:srgbClr val="007FB0"/>
        </a:hlink>
        <a:folHlink>
          <a:srgbClr val="BE0F3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Bildschirmpräsentation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5_master_ilb_2010</vt:lpstr>
      <vt:lpstr>think-cell Folie</vt:lpstr>
      <vt:lpstr>Antragstellung „Soforthilfe Corona Brandenburg“</vt:lpstr>
    </vt:vector>
  </TitlesOfParts>
  <Company>ILB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Kunden der ILB haben verschiedene Interaktionsbedürfnisse</dc:title>
  <dc:creator>Tilo Hönisch</dc:creator>
  <cp:lastModifiedBy>Tilo Hönisch</cp:lastModifiedBy>
  <cp:revision>12</cp:revision>
  <dcterms:created xsi:type="dcterms:W3CDTF">2020-03-23T18:10:58Z</dcterms:created>
  <dcterms:modified xsi:type="dcterms:W3CDTF">2020-03-24T17:44:24Z</dcterms:modified>
</cp:coreProperties>
</file>